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57" r:id="rId4"/>
    <p:sldId id="261" r:id="rId5"/>
    <p:sldId id="260" r:id="rId6"/>
    <p:sldId id="262" r:id="rId7"/>
    <p:sldId id="270" r:id="rId8"/>
    <p:sldId id="265" r:id="rId9"/>
    <p:sldId id="307" r:id="rId10"/>
    <p:sldId id="308" r:id="rId11"/>
    <p:sldId id="309" r:id="rId12"/>
    <p:sldId id="310" r:id="rId13"/>
    <p:sldId id="272" r:id="rId14"/>
    <p:sldId id="273" r:id="rId15"/>
    <p:sldId id="282" r:id="rId16"/>
    <p:sldId id="302" r:id="rId17"/>
    <p:sldId id="311" r:id="rId18"/>
    <p:sldId id="312" r:id="rId19"/>
    <p:sldId id="313" r:id="rId20"/>
    <p:sldId id="314" r:id="rId21"/>
    <p:sldId id="277" r:id="rId22"/>
    <p:sldId id="278" r:id="rId23"/>
    <p:sldId id="279" r:id="rId24"/>
    <p:sldId id="300" r:id="rId25"/>
    <p:sldId id="280" r:id="rId26"/>
    <p:sldId id="281" r:id="rId27"/>
    <p:sldId id="315" r:id="rId28"/>
    <p:sldId id="303" r:id="rId29"/>
    <p:sldId id="283" r:id="rId30"/>
    <p:sldId id="284" r:id="rId31"/>
    <p:sldId id="285" r:id="rId32"/>
    <p:sldId id="286" r:id="rId33"/>
    <p:sldId id="316" r:id="rId34"/>
    <p:sldId id="287" r:id="rId35"/>
    <p:sldId id="317" r:id="rId36"/>
    <p:sldId id="291" r:id="rId37"/>
    <p:sldId id="292" r:id="rId38"/>
    <p:sldId id="305" r:id="rId39"/>
    <p:sldId id="258" r:id="rId40"/>
    <p:sldId id="295" r:id="rId41"/>
    <p:sldId id="304" r:id="rId42"/>
    <p:sldId id="297" r:id="rId43"/>
    <p:sldId id="318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06B8-B19A-4361-AA84-79CCF367403B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137C8-88BE-410F-BB27-7F0E226109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312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Non-parametric Tests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the </a:t>
            </a:r>
            <a:r>
              <a:rPr lang="en-GB" dirty="0" smtClean="0"/>
              <a:t>Analysis Using </a:t>
            </a:r>
            <a:r>
              <a:rPr lang="en-GB" b="1" dirty="0" smtClean="0"/>
              <a:t>R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</a:t>
            </a:r>
            <a:r>
              <a:rPr lang="en-GB" dirty="0"/>
              <a:t>you have the data for different groups stored in a single </a:t>
            </a:r>
            <a:r>
              <a:rPr lang="en-GB" dirty="0" smtClean="0"/>
              <a:t>column: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newModel</a:t>
            </a:r>
            <a:r>
              <a:rPr lang="en-GB" dirty="0"/>
              <a:t>&lt;-</a:t>
            </a:r>
            <a:r>
              <a:rPr lang="en-GB" dirty="0" err="1"/>
              <a:t>wilcox.test</a:t>
            </a:r>
            <a:r>
              <a:rPr lang="en-GB" dirty="0"/>
              <a:t>(outcome ~ predictor, data = </a:t>
            </a:r>
            <a:r>
              <a:rPr lang="en-GB" dirty="0" err="1"/>
              <a:t>dataFrame</a:t>
            </a:r>
            <a:r>
              <a:rPr lang="en-GB" dirty="0"/>
              <a:t>, paired = FALSE/TRUE)</a:t>
            </a:r>
          </a:p>
          <a:p>
            <a:r>
              <a:rPr lang="en-GB" dirty="0"/>
              <a:t>However, if you have the data for different groups stored in two </a:t>
            </a:r>
            <a:r>
              <a:rPr lang="en-GB" dirty="0" smtClean="0"/>
              <a:t>columns: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newModel</a:t>
            </a:r>
            <a:r>
              <a:rPr lang="en-GB" dirty="0"/>
              <a:t>&lt;-</a:t>
            </a:r>
            <a:r>
              <a:rPr lang="en-GB" dirty="0" err="1"/>
              <a:t>wilcox.test</a:t>
            </a:r>
            <a:r>
              <a:rPr lang="en-GB" dirty="0"/>
              <a:t>(scores group 1, scores group 2, paired = FALSE/TRUE)</a:t>
            </a:r>
          </a:p>
        </p:txBody>
      </p:sp>
    </p:spTree>
    <p:extLst>
      <p:ext uri="{BB962C8B-B14F-4D97-AF65-F5344CB8AC3E}">
        <p14:creationId xmlns:p14="http://schemas.microsoft.com/office/powerpoint/2010/main" xmlns="" val="127822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the </a:t>
            </a:r>
            <a:r>
              <a:rPr lang="en-GB" dirty="0" smtClean="0"/>
              <a:t>Analysis Using </a:t>
            </a:r>
            <a:r>
              <a:rPr lang="en-GB" b="1" dirty="0" smtClean="0"/>
              <a:t>R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</a:t>
            </a:r>
            <a:r>
              <a:rPr lang="en-GB" dirty="0"/>
              <a:t>compute a basic Wilcoxon test for our Sunday data we could execute:</a:t>
            </a:r>
          </a:p>
          <a:p>
            <a:pPr marL="457200" lvl="1" indent="0">
              <a:buNone/>
            </a:pPr>
            <a:r>
              <a:rPr lang="en-GB" dirty="0" err="1"/>
              <a:t>sunModel</a:t>
            </a:r>
            <a:r>
              <a:rPr lang="en-GB" dirty="0"/>
              <a:t>&lt;-</a:t>
            </a:r>
            <a:r>
              <a:rPr lang="en-GB" dirty="0" err="1"/>
              <a:t>wilcox.test</a:t>
            </a:r>
            <a:r>
              <a:rPr lang="en-GB" dirty="0"/>
              <a:t>(</a:t>
            </a:r>
            <a:r>
              <a:rPr lang="en-GB" dirty="0" err="1"/>
              <a:t>sundayBDI</a:t>
            </a:r>
            <a:r>
              <a:rPr lang="en-GB" dirty="0"/>
              <a:t> ~ drug, data = </a:t>
            </a:r>
            <a:r>
              <a:rPr lang="en-GB" dirty="0" err="1"/>
              <a:t>drugData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 err="1"/>
              <a:t>sunModel</a:t>
            </a:r>
            <a:endParaRPr lang="en-GB" dirty="0"/>
          </a:p>
          <a:p>
            <a:r>
              <a:rPr lang="en-GB" dirty="0"/>
              <a:t>For the </a:t>
            </a:r>
            <a:r>
              <a:rPr lang="en-US" dirty="0"/>
              <a:t>Wednesday</a:t>
            </a:r>
            <a:r>
              <a:rPr lang="en-GB" dirty="0"/>
              <a:t> </a:t>
            </a:r>
            <a:r>
              <a:rPr lang="en-GB" dirty="0" smtClean="0"/>
              <a:t>data: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wedModel</a:t>
            </a:r>
            <a:r>
              <a:rPr lang="en-GB" dirty="0"/>
              <a:t>&lt;-</a:t>
            </a:r>
            <a:r>
              <a:rPr lang="en-GB" dirty="0" err="1"/>
              <a:t>wilcox.test</a:t>
            </a:r>
            <a:r>
              <a:rPr lang="en-GB" dirty="0"/>
              <a:t>(</a:t>
            </a:r>
            <a:r>
              <a:rPr lang="en-GB" dirty="0" err="1"/>
              <a:t>wedsBDI</a:t>
            </a:r>
            <a:r>
              <a:rPr lang="en-GB" dirty="0"/>
              <a:t> ~ drug, data = </a:t>
            </a:r>
            <a:r>
              <a:rPr lang="en-GB" dirty="0" err="1"/>
              <a:t>drugData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 err="1"/>
              <a:t>wedModel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501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Output from the Wilcoxon </a:t>
            </a:r>
            <a:r>
              <a:rPr lang="en-GB" dirty="0" smtClean="0"/>
              <a:t>Rank-Sum </a:t>
            </a:r>
            <a:r>
              <a:rPr lang="en-GB" dirty="0"/>
              <a:t>Test </a:t>
            </a:r>
            <a:endParaRPr lang="en-US" dirty="0"/>
          </a:p>
        </p:txBody>
      </p:sp>
      <p:pic>
        <p:nvPicPr>
          <p:cNvPr id="4" name="Picture 3" descr="Screen shot 2011-08-04 at 12.49.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40"/>
            <a:ext cx="8610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08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the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Depression levels in ecstasy users (</a:t>
            </a:r>
            <a:r>
              <a:rPr lang="en-GB" i="1" dirty="0" err="1"/>
              <a:t>Mdn</a:t>
            </a:r>
            <a:r>
              <a:rPr lang="en-GB" dirty="0"/>
              <a:t> = 17.50) did not differ significantly from alcohol users (</a:t>
            </a:r>
            <a:r>
              <a:rPr lang="en-GB" i="1" dirty="0" err="1"/>
              <a:t>Mdn</a:t>
            </a:r>
            <a:r>
              <a:rPr lang="en-GB" dirty="0"/>
              <a:t> = 16.00) the day after the drugs were taken, W</a:t>
            </a:r>
            <a:r>
              <a:rPr lang="en-GB" i="1" dirty="0"/>
              <a:t> </a:t>
            </a:r>
            <a:r>
              <a:rPr lang="en-GB" dirty="0"/>
              <a:t>= 35.5, </a:t>
            </a:r>
            <a:r>
              <a:rPr lang="en-GB" i="1" dirty="0"/>
              <a:t>p</a:t>
            </a:r>
            <a:r>
              <a:rPr lang="en-GB" dirty="0"/>
              <a:t> = </a:t>
            </a:r>
            <a:r>
              <a:rPr lang="en-GB" dirty="0" smtClean="0"/>
              <a:t>.</a:t>
            </a:r>
            <a:r>
              <a:rPr lang="en-GB" dirty="0" smtClean="0"/>
              <a:t>286. </a:t>
            </a:r>
            <a:r>
              <a:rPr lang="en-GB" dirty="0"/>
              <a:t>However, by Wednesday, ecstasy users (</a:t>
            </a:r>
            <a:r>
              <a:rPr lang="en-GB" i="1" dirty="0" err="1"/>
              <a:t>Mdn</a:t>
            </a:r>
            <a:r>
              <a:rPr lang="en-GB" dirty="0"/>
              <a:t> = 33.50) were significantly more depressed than alcohol users (</a:t>
            </a:r>
            <a:r>
              <a:rPr lang="en-GB" i="1" dirty="0" err="1"/>
              <a:t>Mdn</a:t>
            </a:r>
            <a:r>
              <a:rPr lang="en-GB" dirty="0"/>
              <a:t> = 7.50), </a:t>
            </a:r>
            <a:r>
              <a:rPr lang="en-GB" i="1" dirty="0"/>
              <a:t>W </a:t>
            </a:r>
            <a:r>
              <a:rPr lang="en-GB" dirty="0"/>
              <a:t>= 4, </a:t>
            </a:r>
            <a:r>
              <a:rPr lang="en-GB" i="1" dirty="0"/>
              <a:t>p &lt;</a:t>
            </a:r>
            <a:r>
              <a:rPr lang="en-GB" dirty="0"/>
              <a:t> .</a:t>
            </a:r>
            <a:r>
              <a:rPr lang="en-GB" dirty="0" smtClean="0"/>
              <a:t>001.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Comparing </a:t>
            </a:r>
            <a:r>
              <a:rPr lang="en-GB" dirty="0" smtClean="0"/>
              <a:t>Two Related Conditions: </a:t>
            </a:r>
            <a:r>
              <a:rPr lang="en-GB" dirty="0" smtClean="0"/>
              <a:t>the Wilcoxon </a:t>
            </a:r>
            <a:r>
              <a:rPr lang="en-GB" dirty="0" smtClean="0"/>
              <a:t>Signed-Rank Test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Uses:</a:t>
            </a:r>
          </a:p>
          <a:p>
            <a:pPr lvl="1"/>
            <a:r>
              <a:rPr lang="en-GB" dirty="0" smtClean="0"/>
              <a:t>To compare two sets of scores, when these scores come from the same participants. </a:t>
            </a:r>
            <a:endParaRPr lang="en-GB" i="1" dirty="0" smtClean="0"/>
          </a:p>
          <a:p>
            <a:r>
              <a:rPr lang="en-GB" dirty="0" smtClean="0"/>
              <a:t>Imagine the experimenter in the previous example was interested in the change in depression levels for each of the two drugs. </a:t>
            </a:r>
          </a:p>
          <a:p>
            <a:pPr lvl="1"/>
            <a:r>
              <a:rPr lang="en-GB" dirty="0" smtClean="0"/>
              <a:t>We still have to use a non-parametric test because the distributions of scores for both drugs were non-normal on one of the two days.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Ranking </a:t>
            </a:r>
            <a:r>
              <a:rPr lang="en-GB" dirty="0" smtClean="0"/>
              <a:t>Data </a:t>
            </a:r>
            <a:r>
              <a:rPr lang="en-GB" dirty="0" smtClean="0"/>
              <a:t>in the Wilcoxon signed-rank test</a:t>
            </a:r>
            <a:endParaRPr lang="en-GB" dirty="0"/>
          </a:p>
        </p:txBody>
      </p:sp>
      <p:pic>
        <p:nvPicPr>
          <p:cNvPr id="5" name="Picture 4" descr="Screen shot 2011-08-04 at 12.53.5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7" y="929478"/>
            <a:ext cx="5728683" cy="59285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Running the </a:t>
            </a:r>
            <a:r>
              <a:rPr lang="en-GB" dirty="0" smtClean="0"/>
              <a:t>Analysis Using </a:t>
            </a:r>
            <a:br>
              <a:rPr lang="en-GB" dirty="0" smtClean="0"/>
            </a:br>
            <a:r>
              <a:rPr lang="en-GB" dirty="0" smtClean="0"/>
              <a:t>R </a:t>
            </a:r>
            <a:r>
              <a:rPr lang="en-GB" dirty="0"/>
              <a:t>Commander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16832"/>
            <a:ext cx="7272807" cy="2880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3728" y="5013176"/>
            <a:ext cx="462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 Commander menu and dialog box for subset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Running the </a:t>
            </a:r>
            <a:r>
              <a:rPr lang="en-GB" dirty="0" smtClean="0"/>
              <a:t>Analysis Using</a:t>
            </a:r>
            <a:br>
              <a:rPr lang="en-GB" dirty="0" smtClean="0"/>
            </a:br>
            <a:r>
              <a:rPr lang="en-GB" dirty="0" smtClean="0"/>
              <a:t>R </a:t>
            </a:r>
            <a:r>
              <a:rPr lang="en-GB" dirty="0"/>
              <a:t>Commander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916832"/>
            <a:ext cx="4896544" cy="30963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07704" y="5733256"/>
            <a:ext cx="444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Dialog box for the Wilcoxon signed-rank test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22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the </a:t>
            </a:r>
            <a:r>
              <a:rPr lang="en-GB" dirty="0" smtClean="0"/>
              <a:t>Analysis Using </a:t>
            </a:r>
            <a:r>
              <a:rPr lang="en-GB" b="1" dirty="0" smtClean="0"/>
              <a:t>R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want to run our analysis on the alcohol and ecstasy groups separately; therefore, our first job is to split the </a:t>
            </a:r>
            <a:r>
              <a:rPr lang="en-GB" dirty="0" err="1"/>
              <a:t>dataframe</a:t>
            </a:r>
            <a:r>
              <a:rPr lang="en-GB" dirty="0"/>
              <a:t> into </a:t>
            </a:r>
            <a:r>
              <a:rPr lang="en-GB" dirty="0" smtClean="0"/>
              <a:t>two using the </a:t>
            </a:r>
            <a:r>
              <a:rPr lang="en-GB" i="1" dirty="0" smtClean="0"/>
              <a:t>subset() </a:t>
            </a:r>
            <a:r>
              <a:rPr lang="en-GB" dirty="0" smtClean="0"/>
              <a:t>function: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alcoholData</a:t>
            </a:r>
            <a:r>
              <a:rPr lang="en-GB" dirty="0"/>
              <a:t>&lt;-subset(</a:t>
            </a:r>
            <a:r>
              <a:rPr lang="en-GB" dirty="0" err="1"/>
              <a:t>drugData</a:t>
            </a:r>
            <a:r>
              <a:rPr lang="en-GB" dirty="0"/>
              <a:t>, drug == "Alcohol")</a:t>
            </a:r>
          </a:p>
          <a:p>
            <a:pPr marL="400050" lvl="1" indent="0">
              <a:buNone/>
            </a:pPr>
            <a:r>
              <a:rPr lang="en-GB" dirty="0" err="1"/>
              <a:t>ecstasyData</a:t>
            </a:r>
            <a:r>
              <a:rPr lang="en-GB" dirty="0"/>
              <a:t>&lt;-subset(</a:t>
            </a:r>
            <a:r>
              <a:rPr lang="en-GB" dirty="0" err="1"/>
              <a:t>drugData</a:t>
            </a:r>
            <a:r>
              <a:rPr lang="en-GB" dirty="0"/>
              <a:t>, drug == "</a:t>
            </a:r>
            <a:r>
              <a:rPr lang="en-GB" dirty="0" err="1"/>
              <a:t>Ecstacy</a:t>
            </a:r>
            <a:r>
              <a:rPr lang="en-GB" dirty="0"/>
              <a:t>")</a:t>
            </a:r>
          </a:p>
          <a:p>
            <a:pPr marL="400050" lvl="1" indent="0">
              <a:buNone/>
            </a:pPr>
            <a:r>
              <a:rPr lang="en-US" dirty="0"/>
              <a:t> 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506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the </a:t>
            </a:r>
            <a:r>
              <a:rPr lang="en-GB" dirty="0" smtClean="0"/>
              <a:t>Analysis Using </a:t>
            </a:r>
            <a:r>
              <a:rPr lang="en-GB" b="1" dirty="0" smtClean="0"/>
              <a:t>R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 </a:t>
            </a:r>
            <a:r>
              <a:rPr lang="en-GB" dirty="0"/>
              <a:t>run the analysis for the alcohol group execute:</a:t>
            </a:r>
          </a:p>
          <a:p>
            <a:pPr marL="400050" lvl="1" indent="0">
              <a:buNone/>
            </a:pPr>
            <a:r>
              <a:rPr lang="en-GB" dirty="0" err="1"/>
              <a:t>alcoholModel</a:t>
            </a:r>
            <a:r>
              <a:rPr lang="en-GB" dirty="0"/>
              <a:t>&lt;-</a:t>
            </a:r>
            <a:r>
              <a:rPr lang="en-GB" dirty="0" err="1"/>
              <a:t>wilcox.test</a:t>
            </a:r>
            <a:r>
              <a:rPr lang="en-GB" dirty="0"/>
              <a:t>(</a:t>
            </a:r>
            <a:r>
              <a:rPr lang="en-GB" dirty="0" err="1"/>
              <a:t>alcoholData$wedsBDI</a:t>
            </a:r>
            <a:r>
              <a:rPr lang="en-GB" dirty="0"/>
              <a:t>, </a:t>
            </a:r>
            <a:r>
              <a:rPr lang="en-GB" dirty="0" err="1"/>
              <a:t>alcoholData$sundayBDI</a:t>
            </a:r>
            <a:r>
              <a:rPr lang="en-GB" dirty="0"/>
              <a:t>, paired = TRUE, correct= FALSE)</a:t>
            </a:r>
          </a:p>
          <a:p>
            <a:pPr marL="400050" lvl="1" indent="0">
              <a:buNone/>
            </a:pPr>
            <a:r>
              <a:rPr lang="en-GB" dirty="0" err="1"/>
              <a:t>alcoholModel</a:t>
            </a:r>
            <a:endParaRPr lang="en-GB" dirty="0"/>
          </a:p>
          <a:p>
            <a:r>
              <a:rPr lang="en-GB" dirty="0"/>
              <a:t>and for the ecstasy group:</a:t>
            </a:r>
          </a:p>
          <a:p>
            <a:pPr marL="400050" lvl="1" indent="0">
              <a:buNone/>
            </a:pPr>
            <a:r>
              <a:rPr lang="en-GB" dirty="0" err="1"/>
              <a:t>ecstasyModel</a:t>
            </a:r>
            <a:r>
              <a:rPr lang="en-GB" dirty="0"/>
              <a:t>&lt;-</a:t>
            </a:r>
            <a:r>
              <a:rPr lang="en-GB" dirty="0" err="1"/>
              <a:t>wilcox.test</a:t>
            </a:r>
            <a:r>
              <a:rPr lang="en-GB" dirty="0"/>
              <a:t>(</a:t>
            </a:r>
            <a:r>
              <a:rPr lang="en-GB" dirty="0" err="1"/>
              <a:t>ecstasyData$wedsBDI</a:t>
            </a:r>
            <a:r>
              <a:rPr lang="en-GB" dirty="0"/>
              <a:t>, </a:t>
            </a:r>
            <a:r>
              <a:rPr lang="en-GB" dirty="0" err="1"/>
              <a:t>ecstasyData$sundayBDI</a:t>
            </a:r>
            <a:r>
              <a:rPr lang="en-GB" dirty="0"/>
              <a:t>, paired = TRUE, correct= FALSE)</a:t>
            </a:r>
          </a:p>
          <a:p>
            <a:pPr marL="400050" lvl="1" indent="0">
              <a:buNone/>
            </a:pPr>
            <a:r>
              <a:rPr lang="en-GB" dirty="0" err="1"/>
              <a:t>ecstasyModel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6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When and why </a:t>
            </a:r>
            <a:r>
              <a:rPr lang="en-GB" dirty="0" smtClean="0"/>
              <a:t>do we </a:t>
            </a:r>
            <a:r>
              <a:rPr lang="en-GB" dirty="0" smtClean="0"/>
              <a:t>use non-parametric tests?</a:t>
            </a:r>
          </a:p>
          <a:p>
            <a:pPr lvl="1"/>
            <a:r>
              <a:rPr lang="en-GB" dirty="0" smtClean="0"/>
              <a:t>Wilcoxon rank-sum test</a:t>
            </a:r>
          </a:p>
          <a:p>
            <a:pPr lvl="1"/>
            <a:r>
              <a:rPr lang="en-GB" dirty="0" err="1" smtClean="0"/>
              <a:t>Wilcoxon</a:t>
            </a:r>
            <a:r>
              <a:rPr lang="en-GB" dirty="0" smtClean="0"/>
              <a:t> signed-rank test</a:t>
            </a:r>
          </a:p>
          <a:p>
            <a:pPr lvl="1"/>
            <a:r>
              <a:rPr lang="en-GB" dirty="0" err="1" smtClean="0"/>
              <a:t>Kruskal</a:t>
            </a:r>
            <a:r>
              <a:rPr lang="en-GB" dirty="0" smtClean="0"/>
              <a:t>–Wallis test</a:t>
            </a:r>
          </a:p>
          <a:p>
            <a:pPr lvl="1"/>
            <a:r>
              <a:rPr lang="en-GB" dirty="0" err="1" smtClean="0"/>
              <a:t>Jonckheere–Terpstra</a:t>
            </a:r>
            <a:r>
              <a:rPr lang="en-GB" dirty="0" smtClean="0"/>
              <a:t> test</a:t>
            </a:r>
          </a:p>
          <a:p>
            <a:pPr lvl="1"/>
            <a:r>
              <a:rPr lang="en-GB" dirty="0" smtClean="0"/>
              <a:t>Friedman’s ANOVA</a:t>
            </a:r>
          </a:p>
          <a:p>
            <a:r>
              <a:rPr lang="en-GB" dirty="0" smtClean="0"/>
              <a:t>Ranking data</a:t>
            </a:r>
          </a:p>
          <a:p>
            <a:r>
              <a:rPr lang="en-GB" dirty="0" smtClean="0"/>
              <a:t>Interpretation of results</a:t>
            </a:r>
          </a:p>
          <a:p>
            <a:r>
              <a:rPr lang="en-GB" dirty="0" smtClean="0"/>
              <a:t>Reporting results</a:t>
            </a:r>
          </a:p>
          <a:p>
            <a:r>
              <a:rPr lang="en-GB" dirty="0" smtClean="0"/>
              <a:t>Calculating an </a:t>
            </a:r>
            <a:r>
              <a:rPr lang="en-GB" dirty="0" smtClean="0"/>
              <a:t>effect size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 descr="Screen shot 2011-08-04 at 13.00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541" y="1916832"/>
            <a:ext cx="80899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69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the 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For ecstasy users, depression levels were significantly higher on Wednesday (</a:t>
            </a:r>
            <a:r>
              <a:rPr lang="en-GB" i="1" dirty="0" err="1"/>
              <a:t>Mdn</a:t>
            </a:r>
            <a:r>
              <a:rPr lang="en-GB" i="1" dirty="0"/>
              <a:t> </a:t>
            </a:r>
            <a:r>
              <a:rPr lang="en-GB" dirty="0"/>
              <a:t>= 33.50) than on Sunday (</a:t>
            </a:r>
            <a:r>
              <a:rPr lang="en-GB" i="1" dirty="0" err="1"/>
              <a:t>Mdn</a:t>
            </a:r>
            <a:r>
              <a:rPr lang="en-GB" dirty="0"/>
              <a:t> = 17.50), </a:t>
            </a:r>
            <a:r>
              <a:rPr lang="en-GB" i="1" dirty="0"/>
              <a:t>p =</a:t>
            </a:r>
            <a:r>
              <a:rPr lang="en-GB" dirty="0"/>
              <a:t> .</a:t>
            </a:r>
            <a:r>
              <a:rPr lang="en-GB" dirty="0" smtClean="0"/>
              <a:t>047. </a:t>
            </a:r>
            <a:r>
              <a:rPr lang="en-GB" dirty="0"/>
              <a:t>However, for alcohol users the opposite was true: depression levels were significantly lower on Wednesday (</a:t>
            </a:r>
            <a:r>
              <a:rPr lang="en-GB" i="1" dirty="0" err="1"/>
              <a:t>Mdn</a:t>
            </a:r>
            <a:r>
              <a:rPr lang="en-GB" i="1" dirty="0"/>
              <a:t> </a:t>
            </a:r>
            <a:r>
              <a:rPr lang="en-GB" dirty="0"/>
              <a:t>= 7.50) than on Sunday (</a:t>
            </a:r>
            <a:r>
              <a:rPr lang="en-GB" i="1" dirty="0" err="1"/>
              <a:t>Mdn</a:t>
            </a:r>
            <a:r>
              <a:rPr lang="en-GB" dirty="0"/>
              <a:t> = 16.0), </a:t>
            </a:r>
            <a:r>
              <a:rPr lang="en-GB" i="1" dirty="0"/>
              <a:t>p =</a:t>
            </a:r>
            <a:r>
              <a:rPr lang="en-GB" dirty="0"/>
              <a:t> .</a:t>
            </a:r>
            <a:r>
              <a:rPr lang="en-GB" dirty="0" smtClean="0"/>
              <a:t>012.</a:t>
            </a:r>
            <a:endParaRPr lang="en-GB" dirty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Differences between </a:t>
            </a:r>
            <a:r>
              <a:rPr lang="en-GB" sz="3200" dirty="0" smtClean="0"/>
              <a:t>Several Independent Groups: </a:t>
            </a:r>
            <a:r>
              <a:rPr lang="en-GB" sz="3200" dirty="0" smtClean="0"/>
              <a:t>the </a:t>
            </a:r>
            <a:r>
              <a:rPr lang="en-GB" sz="3200" dirty="0" err="1" smtClean="0"/>
              <a:t>Kruskal</a:t>
            </a:r>
            <a:r>
              <a:rPr lang="en-GB" sz="3200" dirty="0" smtClean="0"/>
              <a:t>–Wallis test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Kruskal</a:t>
            </a:r>
            <a:r>
              <a:rPr lang="en-GB" dirty="0" smtClean="0"/>
              <a:t>–Wallis test (</a:t>
            </a:r>
            <a:r>
              <a:rPr lang="en-GB" dirty="0" err="1" smtClean="0"/>
              <a:t>Kruskal</a:t>
            </a:r>
            <a:r>
              <a:rPr lang="en-GB" dirty="0" smtClean="0"/>
              <a:t> &amp; Wallis, </a:t>
            </a:r>
            <a:r>
              <a:rPr lang="en-GB" dirty="0" smtClean="0"/>
              <a:t>1952) </a:t>
            </a:r>
            <a:r>
              <a:rPr lang="en-GB" dirty="0" smtClean="0"/>
              <a:t>is the non-parametric counterpart of the one-way independent </a:t>
            </a:r>
            <a:r>
              <a:rPr lang="en-GB" dirty="0" smtClean="0"/>
              <a:t>ANOVA.</a:t>
            </a:r>
            <a:endParaRPr lang="en-GB" dirty="0" smtClean="0"/>
          </a:p>
          <a:p>
            <a:pPr lvl="1"/>
            <a:r>
              <a:rPr lang="en-GB" dirty="0" smtClean="0"/>
              <a:t>If you have data that have violated an assumption then this test can be a useful way around the problem.</a:t>
            </a:r>
          </a:p>
          <a:p>
            <a:r>
              <a:rPr lang="en-GB" dirty="0" smtClean="0"/>
              <a:t>The theory for the </a:t>
            </a:r>
            <a:r>
              <a:rPr lang="en-GB" dirty="0" err="1" smtClean="0"/>
              <a:t>Kruskal</a:t>
            </a:r>
            <a:r>
              <a:rPr lang="en-GB" dirty="0" smtClean="0"/>
              <a:t>–Wallis test is very similar to that of the Wilcoxon rank-sum</a:t>
            </a:r>
            <a:r>
              <a:rPr lang="en-GB" dirty="0"/>
              <a:t> </a:t>
            </a:r>
            <a:r>
              <a:rPr lang="en-GB" dirty="0" smtClean="0"/>
              <a:t>test</a:t>
            </a:r>
            <a:r>
              <a:rPr lang="en-GB" dirty="0"/>
              <a:t>:</a:t>
            </a: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err="1" smtClean="0"/>
              <a:t>Kruskal</a:t>
            </a:r>
            <a:r>
              <a:rPr lang="en-GB" dirty="0" smtClean="0"/>
              <a:t>–Wallis test is based on ranked data.</a:t>
            </a:r>
          </a:p>
          <a:p>
            <a:pPr lvl="1"/>
            <a:r>
              <a:rPr lang="en-GB" dirty="0" smtClean="0"/>
              <a:t>The sum of ranks for each group is denoted by </a:t>
            </a:r>
            <a:r>
              <a:rPr lang="en-GB" i="1" dirty="0" err="1" smtClean="0"/>
              <a:t>R</a:t>
            </a:r>
            <a:r>
              <a:rPr lang="en-GB" i="1" baseline="-25000" dirty="0" err="1" smtClean="0"/>
              <a:t>i</a:t>
            </a:r>
            <a:r>
              <a:rPr lang="en-GB" i="1" dirty="0" smtClean="0"/>
              <a:t> (</a:t>
            </a:r>
            <a:r>
              <a:rPr lang="en-GB" dirty="0" smtClean="0"/>
              <a:t>where</a:t>
            </a:r>
            <a:r>
              <a:rPr lang="en-GB" i="1" dirty="0" smtClean="0"/>
              <a:t> </a:t>
            </a:r>
            <a:r>
              <a:rPr lang="en-GB" i="1" dirty="0" err="1" smtClean="0"/>
              <a:t>i</a:t>
            </a:r>
            <a:r>
              <a:rPr lang="en-GB" i="1" dirty="0" smtClean="0"/>
              <a:t> </a:t>
            </a:r>
            <a:r>
              <a:rPr lang="en-GB" dirty="0" smtClean="0"/>
              <a:t>is used to denote the particular group).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Kruskal</a:t>
            </a:r>
            <a:r>
              <a:rPr lang="en-GB" dirty="0" smtClean="0"/>
              <a:t>–Wallis </a:t>
            </a:r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Once the sum of ranks has been calculated for each group, the test statistic, </a:t>
            </a:r>
            <a:r>
              <a:rPr lang="en-GB" i="1" dirty="0" smtClean="0"/>
              <a:t>H, </a:t>
            </a:r>
            <a:r>
              <a:rPr lang="en-GB" dirty="0" smtClean="0"/>
              <a:t>is calculated as:</a:t>
            </a:r>
          </a:p>
          <a:p>
            <a:endParaRPr lang="en-GB" i="1" dirty="0" smtClean="0"/>
          </a:p>
          <a:p>
            <a:endParaRPr lang="en-GB" i="1" dirty="0" smtClean="0"/>
          </a:p>
          <a:p>
            <a:pPr lvl="1"/>
            <a:r>
              <a:rPr lang="en-GB" i="1" dirty="0" err="1" smtClean="0"/>
              <a:t>R</a:t>
            </a:r>
            <a:r>
              <a:rPr lang="en-GB" i="1" baseline="-25000" dirty="0" err="1" smtClean="0"/>
              <a:t>i</a:t>
            </a:r>
            <a:r>
              <a:rPr lang="en-GB" i="1" dirty="0" smtClean="0"/>
              <a:t> </a:t>
            </a:r>
            <a:r>
              <a:rPr lang="en-GB" dirty="0" smtClean="0"/>
              <a:t>is the sum of ranks for each </a:t>
            </a:r>
            <a:r>
              <a:rPr lang="en-GB" dirty="0" smtClean="0"/>
              <a:t>group</a:t>
            </a:r>
            <a:endParaRPr lang="en-GB" i="1" dirty="0" smtClean="0"/>
          </a:p>
          <a:p>
            <a:pPr lvl="1"/>
            <a:r>
              <a:rPr lang="en-GB" i="1" dirty="0" smtClean="0"/>
              <a:t>N </a:t>
            </a:r>
            <a:r>
              <a:rPr lang="en-GB" dirty="0" smtClean="0"/>
              <a:t>is the total sample size (in this case 80)</a:t>
            </a:r>
          </a:p>
          <a:p>
            <a:pPr lvl="1"/>
            <a:r>
              <a:rPr lang="en-GB" i="1" dirty="0" err="1" smtClean="0"/>
              <a:t>n</a:t>
            </a:r>
            <a:r>
              <a:rPr lang="en-GB" i="1" baseline="-25000" dirty="0" err="1" smtClean="0"/>
              <a:t>i</a:t>
            </a:r>
            <a:r>
              <a:rPr lang="en-GB" i="1" dirty="0" smtClean="0"/>
              <a:t> </a:t>
            </a:r>
            <a:r>
              <a:rPr lang="en-GB" dirty="0" smtClean="0"/>
              <a:t>is the sample size of a particular group (in this case we have equal sample sizes and they are all 20). 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95600"/>
            <a:ext cx="3714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Does eating soya affect your sperm count?</a:t>
            </a:r>
          </a:p>
          <a:p>
            <a:r>
              <a:rPr lang="en-GB" dirty="0" smtClean="0"/>
              <a:t>Variables</a:t>
            </a:r>
          </a:p>
          <a:p>
            <a:pPr lvl="1"/>
            <a:r>
              <a:rPr lang="en-GB" dirty="0" smtClean="0"/>
              <a:t>Outcome: sperm (millions)</a:t>
            </a:r>
          </a:p>
          <a:p>
            <a:pPr lvl="1"/>
            <a:r>
              <a:rPr lang="en-GB" dirty="0" smtClean="0"/>
              <a:t>IV: Number of soya meals per week</a:t>
            </a:r>
          </a:p>
          <a:p>
            <a:pPr lvl="2"/>
            <a:r>
              <a:rPr lang="en-GB" dirty="0" smtClean="0"/>
              <a:t>No Soya meals</a:t>
            </a:r>
          </a:p>
          <a:p>
            <a:pPr lvl="2"/>
            <a:r>
              <a:rPr lang="en-GB" dirty="0" smtClean="0"/>
              <a:t>1 Soya meal</a:t>
            </a:r>
          </a:p>
          <a:p>
            <a:pPr lvl="2"/>
            <a:r>
              <a:rPr lang="en-GB" dirty="0" smtClean="0"/>
              <a:t>4 soya meals</a:t>
            </a:r>
          </a:p>
          <a:p>
            <a:pPr lvl="2"/>
            <a:r>
              <a:rPr lang="en-GB" dirty="0" smtClean="0"/>
              <a:t>7 soya meals</a:t>
            </a:r>
          </a:p>
          <a:p>
            <a:r>
              <a:rPr lang="en-GB" dirty="0" smtClean="0"/>
              <a:t>Participants</a:t>
            </a:r>
          </a:p>
          <a:p>
            <a:pPr lvl="1"/>
            <a:r>
              <a:rPr lang="en-GB" dirty="0" smtClean="0"/>
              <a:t>80 males (20 in each group)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for the Soya Example with Ranks</a:t>
            </a:r>
            <a:endParaRPr lang="en-GB" dirty="0"/>
          </a:p>
        </p:txBody>
      </p:sp>
      <p:pic>
        <p:nvPicPr>
          <p:cNvPr id="4" name="Picture 3" descr="Screen shot 2011-08-04 at 13.02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5" y="1589141"/>
            <a:ext cx="6768751" cy="52688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Provisional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Run some exploratory analyses on the data.</a:t>
            </a:r>
          </a:p>
        </p:txBody>
      </p:sp>
      <p:pic>
        <p:nvPicPr>
          <p:cNvPr id="4" name="Picture 3" descr="Screen shot 2011-08-04 at 13.04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708920"/>
            <a:ext cx="78613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Doing the </a:t>
            </a:r>
            <a:r>
              <a:rPr lang="en-GB" dirty="0" err="1"/>
              <a:t>Kruskal</a:t>
            </a:r>
            <a:r>
              <a:rPr lang="en-GB" dirty="0"/>
              <a:t>–Wallis </a:t>
            </a:r>
            <a:r>
              <a:rPr lang="en-GB" dirty="0" smtClean="0"/>
              <a:t>Test Using </a:t>
            </a:r>
            <a:br>
              <a:rPr lang="en-GB" dirty="0" smtClean="0"/>
            </a:br>
            <a:r>
              <a:rPr lang="en-GB" dirty="0" smtClean="0"/>
              <a:t>R </a:t>
            </a:r>
            <a:r>
              <a:rPr lang="en-GB" dirty="0"/>
              <a:t>Commander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292" b="-1129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802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Doing the </a:t>
            </a:r>
            <a:r>
              <a:rPr lang="en-GB" dirty="0" err="1"/>
              <a:t>Kruskal</a:t>
            </a:r>
            <a:r>
              <a:rPr lang="en-GB" dirty="0"/>
              <a:t>–Wallis </a:t>
            </a:r>
            <a:r>
              <a:rPr lang="en-GB" dirty="0" smtClean="0"/>
              <a:t>Test </a:t>
            </a:r>
            <a:br>
              <a:rPr lang="en-GB" dirty="0" smtClean="0"/>
            </a:br>
            <a:r>
              <a:rPr lang="en-GB" dirty="0" smtClean="0"/>
              <a:t>Using</a:t>
            </a:r>
            <a:r>
              <a:rPr lang="en-GB" b="1" dirty="0" smtClean="0"/>
              <a:t> R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For the current </a:t>
            </a:r>
            <a:r>
              <a:rPr lang="en-GB" dirty="0" smtClean="0"/>
              <a:t>data: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kruskal.test</a:t>
            </a:r>
            <a:r>
              <a:rPr lang="en-GB" dirty="0"/>
              <a:t>(Sperm ~ Soya, data = </a:t>
            </a:r>
            <a:r>
              <a:rPr lang="en-GB" dirty="0" err="1"/>
              <a:t>soyaData</a:t>
            </a:r>
            <a:r>
              <a:rPr lang="en-GB" dirty="0" smtClean="0"/>
              <a:t>)</a:t>
            </a:r>
          </a:p>
          <a:p>
            <a:r>
              <a:rPr lang="en-GB" dirty="0"/>
              <a:t>To interpret the </a:t>
            </a:r>
            <a:r>
              <a:rPr lang="en-GB" dirty="0" err="1" smtClean="0"/>
              <a:t>Kruskal</a:t>
            </a:r>
            <a:r>
              <a:rPr lang="en-GB" dirty="0" smtClean="0"/>
              <a:t>–Wallis </a:t>
            </a:r>
            <a:r>
              <a:rPr lang="en-GB" dirty="0"/>
              <a:t>test, it is useful to obtain the mean rank for each </a:t>
            </a:r>
            <a:r>
              <a:rPr lang="en-GB" dirty="0" smtClean="0"/>
              <a:t>group: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soyaData$Ranks</a:t>
            </a:r>
            <a:r>
              <a:rPr lang="en-GB" dirty="0"/>
              <a:t>&lt;-rank(</a:t>
            </a:r>
            <a:r>
              <a:rPr lang="en-GB" dirty="0" err="1"/>
              <a:t>soyaData$Sperm</a:t>
            </a:r>
            <a:r>
              <a:rPr lang="en-GB" dirty="0"/>
              <a:t>)</a:t>
            </a:r>
          </a:p>
          <a:p>
            <a:r>
              <a:rPr lang="en-GB" dirty="0"/>
              <a:t> This command creates a variable </a:t>
            </a:r>
            <a:r>
              <a:rPr lang="en-GB" b="1" dirty="0"/>
              <a:t>Ranks</a:t>
            </a:r>
            <a:r>
              <a:rPr lang="en-GB" dirty="0"/>
              <a:t> in </a:t>
            </a:r>
            <a:r>
              <a:rPr lang="en-GB" i="1" dirty="0" err="1"/>
              <a:t>soyaData</a:t>
            </a:r>
            <a:r>
              <a:rPr lang="en-GB" dirty="0"/>
              <a:t> </a:t>
            </a:r>
            <a:r>
              <a:rPr lang="en-GB" dirty="0" err="1"/>
              <a:t>dataframe</a:t>
            </a:r>
            <a:r>
              <a:rPr lang="en-GB" dirty="0"/>
              <a:t> that is the ranks for the variable </a:t>
            </a:r>
            <a:r>
              <a:rPr lang="en-GB" b="1" dirty="0"/>
              <a:t>Sperm</a:t>
            </a:r>
            <a:r>
              <a:rPr lang="en-GB" dirty="0"/>
              <a:t>. We can then obtain the mean rank for each </a:t>
            </a:r>
            <a:r>
              <a:rPr lang="en-GB" dirty="0" smtClean="0"/>
              <a:t>group: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by(</a:t>
            </a:r>
            <a:r>
              <a:rPr lang="en-GB" dirty="0" err="1"/>
              <a:t>soyaData$Ranks</a:t>
            </a:r>
            <a:r>
              <a:rPr lang="en-GB" dirty="0"/>
              <a:t>, </a:t>
            </a:r>
            <a:r>
              <a:rPr lang="en-GB" dirty="0" err="1"/>
              <a:t>soyaData$Soya</a:t>
            </a:r>
            <a:r>
              <a:rPr lang="en-GB" dirty="0"/>
              <a:t>, mean)</a:t>
            </a:r>
          </a:p>
          <a:p>
            <a:pPr marL="400050" lvl="1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Output from the </a:t>
            </a:r>
            <a:r>
              <a:rPr lang="en-GB" dirty="0" err="1" smtClean="0"/>
              <a:t>Kruskal</a:t>
            </a:r>
            <a:r>
              <a:rPr lang="en-GB" dirty="0" smtClean="0"/>
              <a:t>–Wallis test</a:t>
            </a:r>
            <a:endParaRPr lang="en-GB" dirty="0"/>
          </a:p>
        </p:txBody>
      </p:sp>
      <p:pic>
        <p:nvPicPr>
          <p:cNvPr id="4" name="Picture 3" descr="Screen shot 2011-08-04 at 13.07.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90544"/>
            <a:ext cx="7876108" cy="4046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717" y="0"/>
            <a:ext cx="284728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Non-parametric tests are used when assumptions of parametric tests are not met.</a:t>
            </a:r>
          </a:p>
          <a:p>
            <a:endParaRPr lang="en-US" dirty="0" smtClean="0"/>
          </a:p>
          <a:p>
            <a:r>
              <a:rPr lang="en-US" dirty="0" smtClean="0"/>
              <a:t>It is not always possible to correct for problems with the distribution of a data set </a:t>
            </a:r>
          </a:p>
          <a:p>
            <a:pPr lvl="1"/>
            <a:r>
              <a:rPr lang="en-US" dirty="0" smtClean="0"/>
              <a:t>In these cases we have to use non-parametric tests.</a:t>
            </a:r>
          </a:p>
          <a:p>
            <a:pPr lvl="1"/>
            <a:r>
              <a:rPr lang="en-US" dirty="0" smtClean="0"/>
              <a:t>They make fewer assumptions about the type of data on which they can be used.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When to </a:t>
            </a:r>
            <a:r>
              <a:rPr lang="en-GB" dirty="0" smtClean="0"/>
              <a:t>Use Nonparametric Tests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 smtClean="0"/>
              <a:t>Boxplot</a:t>
            </a:r>
            <a:r>
              <a:rPr lang="en-GB" sz="2800" dirty="0" smtClean="0"/>
              <a:t> for the </a:t>
            </a:r>
            <a:r>
              <a:rPr lang="en-GB" sz="2800" dirty="0" smtClean="0"/>
              <a:t>Sperm Counts of Individuals Eating Different Numbers of Soya Meals per Week</a:t>
            </a:r>
            <a:endParaRPr lang="en-GB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12776"/>
            <a:ext cx="4536504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/>
              <a:t>Post </a:t>
            </a:r>
            <a:r>
              <a:rPr lang="en-GB" i="1" dirty="0" smtClean="0"/>
              <a:t>Hoc </a:t>
            </a:r>
            <a:r>
              <a:rPr lang="en-GB" dirty="0" smtClean="0"/>
              <a:t>Tests for </a:t>
            </a:r>
            <a:r>
              <a:rPr lang="en-GB" dirty="0" smtClean="0"/>
              <a:t>the </a:t>
            </a:r>
            <a:r>
              <a:rPr lang="en-GB" dirty="0" err="1" smtClean="0"/>
              <a:t>Kruskal</a:t>
            </a:r>
            <a:r>
              <a:rPr lang="en-GB" dirty="0" smtClean="0"/>
              <a:t>–Wallis </a:t>
            </a:r>
            <a:r>
              <a:rPr lang="en-GB" dirty="0" smtClean="0"/>
              <a:t>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kruskalmc</a:t>
            </a:r>
            <a:r>
              <a:rPr lang="en-GB" dirty="0"/>
              <a:t>(Sperm ~ Soya, data = </a:t>
            </a:r>
            <a:r>
              <a:rPr lang="en-GB" dirty="0" err="1"/>
              <a:t>soyaData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4" name="Picture 3" descr="Screen shot 2011-08-04 at 13.27.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852936"/>
            <a:ext cx="78359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Post </a:t>
            </a:r>
            <a:r>
              <a:rPr lang="en-GB" i="1" dirty="0" smtClean="0"/>
              <a:t>Hoc </a:t>
            </a:r>
            <a:r>
              <a:rPr lang="en-GB" dirty="0" smtClean="0"/>
              <a:t>Tests for </a:t>
            </a:r>
            <a:r>
              <a:rPr lang="en-GB" dirty="0"/>
              <a:t>the </a:t>
            </a:r>
            <a:r>
              <a:rPr lang="en-GB" dirty="0" err="1"/>
              <a:t>Kruskal</a:t>
            </a:r>
            <a:r>
              <a:rPr lang="en-GB" dirty="0"/>
              <a:t>–Wallis </a:t>
            </a:r>
            <a:r>
              <a:rPr lang="en-GB" dirty="0" smtClean="0"/>
              <a:t>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One of the problems with comparing every group against all others is that have to be quite strict about accepting a difference as significant otherwise we will inflate the Type I error </a:t>
            </a:r>
            <a:r>
              <a:rPr lang="en-GB" dirty="0" smtClean="0"/>
              <a:t>rate. </a:t>
            </a:r>
            <a:r>
              <a:rPr lang="en-GB" dirty="0"/>
              <a:t>To reduce this problem we could use more focussed comparisons. </a:t>
            </a:r>
            <a:endParaRPr lang="en-GB" dirty="0" smtClean="0"/>
          </a:p>
          <a:p>
            <a:r>
              <a:rPr lang="en-GB" dirty="0"/>
              <a:t>In this example, we have a control </a:t>
            </a:r>
            <a:r>
              <a:rPr lang="en-US" dirty="0"/>
              <a:t>group that</a:t>
            </a:r>
            <a:r>
              <a:rPr lang="en-GB" dirty="0"/>
              <a:t> had no soya meals. As such, a nice succinct set of comparisons would be to compare each group against the control:</a:t>
            </a:r>
          </a:p>
          <a:p>
            <a:pPr lvl="1"/>
            <a:r>
              <a:rPr lang="en-GB" dirty="0"/>
              <a:t>Test 1: one soya meal per week compared to no soya meals</a:t>
            </a:r>
          </a:p>
          <a:p>
            <a:pPr lvl="1"/>
            <a:r>
              <a:rPr lang="en-GB" dirty="0"/>
              <a:t>Test 2: four soya meal per week compared to no soya meals</a:t>
            </a:r>
          </a:p>
          <a:p>
            <a:pPr lvl="1"/>
            <a:r>
              <a:rPr lang="en-GB" dirty="0"/>
              <a:t>Test 3: seven soya meal per week compared to no soya meals</a:t>
            </a:r>
          </a:p>
          <a:p>
            <a:r>
              <a:rPr lang="en-US" dirty="0" smtClean="0"/>
              <a:t>Y</a:t>
            </a:r>
            <a:r>
              <a:rPr lang="en-GB" dirty="0" smtClean="0"/>
              <a:t>o </a:t>
            </a:r>
            <a:r>
              <a:rPr lang="en-GB" dirty="0"/>
              <a:t>compare each group to the </a:t>
            </a:r>
            <a:r>
              <a:rPr lang="en-GB" dirty="0" smtClean="0"/>
              <a:t>no-soya </a:t>
            </a:r>
            <a:r>
              <a:rPr lang="en-GB" dirty="0"/>
              <a:t>group (using a two-tailed test) we simply execute:</a:t>
            </a:r>
          </a:p>
          <a:p>
            <a:pPr marL="400050" lvl="1" indent="0">
              <a:buNone/>
            </a:pPr>
            <a:r>
              <a:rPr lang="en-GB" dirty="0" err="1"/>
              <a:t>kruskalmc</a:t>
            </a:r>
            <a:r>
              <a:rPr lang="en-GB" dirty="0"/>
              <a:t>(Sperm ~ Soya, data = </a:t>
            </a:r>
            <a:r>
              <a:rPr lang="en-GB" dirty="0" err="1"/>
              <a:t>soyaData</a:t>
            </a:r>
            <a:r>
              <a:rPr lang="en-GB" dirty="0"/>
              <a:t>, </a:t>
            </a:r>
            <a:r>
              <a:rPr lang="en-GB" dirty="0" err="1"/>
              <a:t>cont</a:t>
            </a:r>
            <a:r>
              <a:rPr lang="en-GB" dirty="0"/>
              <a:t> = 'two-tailed')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5" name="Picture 4" descr="Screen shot 2011-08-04 at 13.29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420888"/>
            <a:ext cx="85471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39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Testing for </a:t>
            </a:r>
            <a:r>
              <a:rPr lang="en-GB" dirty="0" smtClean="0"/>
              <a:t>Trends: </a:t>
            </a:r>
            <a:r>
              <a:rPr lang="en-GB" dirty="0" smtClean="0"/>
              <a:t>the </a:t>
            </a:r>
            <a:r>
              <a:rPr lang="en-GB" dirty="0" err="1" smtClean="0"/>
              <a:t>Jonckheere–Terpstra</a:t>
            </a:r>
            <a:r>
              <a:rPr lang="en-GB" dirty="0" smtClean="0"/>
              <a:t> </a:t>
            </a:r>
            <a:r>
              <a:rPr lang="en-GB" dirty="0" smtClean="0"/>
              <a:t>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This statistic tests for an ordered pattern to the medians of the groups you’re comparing. </a:t>
            </a:r>
          </a:p>
          <a:p>
            <a:r>
              <a:rPr lang="en-GB" dirty="0" smtClean="0"/>
              <a:t>Essentially it does the same thing as the </a:t>
            </a:r>
            <a:r>
              <a:rPr lang="en-GB" dirty="0" err="1" smtClean="0"/>
              <a:t>Kruskal</a:t>
            </a:r>
            <a:r>
              <a:rPr lang="en-GB" dirty="0" smtClean="0"/>
              <a:t>–Wallis test but it incorporates information about whether the order of the groups is meaningful. </a:t>
            </a:r>
          </a:p>
          <a:p>
            <a:pPr lvl="1"/>
            <a:r>
              <a:rPr lang="en-GB" dirty="0" smtClean="0"/>
              <a:t>Use this test when you expect the groups you’re comparing to produce a meaningful order of medians. </a:t>
            </a:r>
          </a:p>
          <a:p>
            <a:pPr lvl="1"/>
            <a:r>
              <a:rPr lang="en-GB" dirty="0" smtClean="0"/>
              <a:t>In the current example we expect that the more soya a person eats, the more their sperm count will go down.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Jonckheere–Terpstra</a:t>
            </a:r>
            <a:r>
              <a:rPr lang="en-GB" dirty="0"/>
              <a:t> </a:t>
            </a:r>
            <a:r>
              <a:rPr lang="en-GB" dirty="0" smtClean="0"/>
              <a:t>Test Using </a:t>
            </a:r>
            <a:r>
              <a:rPr lang="en-GB" b="1" dirty="0" smtClean="0"/>
              <a:t>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</a:t>
            </a:r>
            <a:r>
              <a:rPr lang="en-GB" dirty="0"/>
              <a:t>conduct a </a:t>
            </a:r>
            <a:r>
              <a:rPr lang="en-GB" dirty="0" err="1"/>
              <a:t>Jonckheere</a:t>
            </a:r>
            <a:r>
              <a:rPr lang="en-GB" dirty="0"/>
              <a:t> test by executing:</a:t>
            </a:r>
          </a:p>
          <a:p>
            <a:pPr marL="400050" lvl="1" indent="0">
              <a:buNone/>
            </a:pPr>
            <a:r>
              <a:rPr lang="en-GB" dirty="0" err="1"/>
              <a:t>jonckheere.test</a:t>
            </a:r>
            <a:r>
              <a:rPr lang="en-GB" dirty="0"/>
              <a:t>(</a:t>
            </a:r>
            <a:r>
              <a:rPr lang="en-GB" dirty="0" err="1"/>
              <a:t>soyaData$Sperm</a:t>
            </a:r>
            <a:r>
              <a:rPr lang="en-GB" dirty="0"/>
              <a:t>, </a:t>
            </a:r>
            <a:r>
              <a:rPr lang="en-GB" dirty="0" err="1"/>
              <a:t>as.numeric</a:t>
            </a:r>
            <a:r>
              <a:rPr lang="en-GB" dirty="0"/>
              <a:t>(</a:t>
            </a:r>
            <a:r>
              <a:rPr lang="en-GB" dirty="0" err="1"/>
              <a:t>soyaData$Soya</a:t>
            </a:r>
            <a:r>
              <a:rPr lang="en-GB" dirty="0"/>
              <a:t>))</a:t>
            </a:r>
          </a:p>
        </p:txBody>
      </p:sp>
      <p:pic>
        <p:nvPicPr>
          <p:cNvPr id="4" name="Picture 3" descr="Screen shot 2011-08-04 at 13.31.1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5" y="3821314"/>
            <a:ext cx="6930527" cy="21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896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Differences between </a:t>
            </a:r>
            <a:r>
              <a:rPr lang="en-GB" dirty="0" smtClean="0"/>
              <a:t>Several Related Groups: </a:t>
            </a:r>
            <a:r>
              <a:rPr lang="en-GB" dirty="0" smtClean="0"/>
              <a:t>Friedman’s ANOVA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Used for testing differences between conditions when:</a:t>
            </a:r>
          </a:p>
          <a:p>
            <a:pPr lvl="1"/>
            <a:r>
              <a:rPr lang="en-GB" dirty="0" smtClean="0"/>
              <a:t>there </a:t>
            </a:r>
            <a:r>
              <a:rPr lang="en-GB" dirty="0" smtClean="0"/>
              <a:t>are more than two conditions 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/>
              <a:t>same participants have been used in all conditions (each case contributes several scores to the data). </a:t>
            </a:r>
          </a:p>
          <a:p>
            <a:r>
              <a:rPr lang="en-GB" dirty="0" smtClean="0"/>
              <a:t>If you have violated some assumption of parametric tests then this test can be a useful way around the problem.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Friedman’s ANOVA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theory for Friedman’s ANOVA is much the same as the other tests: it is based on ranked data.</a:t>
            </a:r>
          </a:p>
          <a:p>
            <a:r>
              <a:rPr lang="en-GB" dirty="0" smtClean="0"/>
              <a:t>Once the sum of ranks has been calculated for each group, the test statistic, </a:t>
            </a:r>
            <a:r>
              <a:rPr lang="en-GB" i="1" dirty="0" smtClean="0"/>
              <a:t>F</a:t>
            </a:r>
            <a:r>
              <a:rPr lang="en-GB" i="1" baseline="-25000" dirty="0" smtClean="0"/>
              <a:t>r</a:t>
            </a:r>
            <a:r>
              <a:rPr lang="en-GB" dirty="0" smtClean="0"/>
              <a:t>, is calculated as:</a:t>
            </a:r>
          </a:p>
          <a:p>
            <a:endParaRPr lang="en-GB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857760"/>
            <a:ext cx="40481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Does the </a:t>
            </a:r>
            <a:r>
              <a:rPr lang="en-GB" dirty="0" err="1" smtClean="0"/>
              <a:t>Andikins</a:t>
            </a:r>
            <a:r>
              <a:rPr lang="en-GB" dirty="0" smtClean="0"/>
              <a:t> diet </a:t>
            </a:r>
            <a:r>
              <a:rPr lang="en-GB" dirty="0" smtClean="0"/>
              <a:t>work?</a:t>
            </a:r>
          </a:p>
          <a:p>
            <a:r>
              <a:rPr lang="en-GB" dirty="0" smtClean="0"/>
              <a:t>Variables</a:t>
            </a:r>
          </a:p>
          <a:p>
            <a:pPr lvl="1"/>
            <a:r>
              <a:rPr lang="en-GB" dirty="0" smtClean="0"/>
              <a:t>Outcome: weight </a:t>
            </a:r>
            <a:r>
              <a:rPr lang="en-GB" dirty="0" smtClean="0"/>
              <a:t>(kg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IV: </a:t>
            </a:r>
            <a:r>
              <a:rPr lang="en-GB" dirty="0" smtClean="0"/>
              <a:t>time </a:t>
            </a:r>
            <a:r>
              <a:rPr lang="en-GB" dirty="0" smtClean="0"/>
              <a:t>since beginning the diet</a:t>
            </a:r>
          </a:p>
          <a:p>
            <a:pPr lvl="2"/>
            <a:r>
              <a:rPr lang="en-GB" dirty="0" smtClean="0"/>
              <a:t>Baseline</a:t>
            </a:r>
          </a:p>
          <a:p>
            <a:pPr lvl="2"/>
            <a:r>
              <a:rPr lang="en-GB" dirty="0" smtClean="0"/>
              <a:t>1 </a:t>
            </a:r>
            <a:r>
              <a:rPr lang="en-GB" dirty="0" smtClean="0"/>
              <a:t>month</a:t>
            </a:r>
            <a:endParaRPr lang="en-GB" dirty="0" smtClean="0"/>
          </a:p>
          <a:p>
            <a:pPr lvl="2"/>
            <a:r>
              <a:rPr lang="en-GB" dirty="0" smtClean="0"/>
              <a:t>2 </a:t>
            </a:r>
            <a:r>
              <a:rPr lang="en-GB" dirty="0" smtClean="0"/>
              <a:t>months</a:t>
            </a:r>
            <a:endParaRPr lang="en-GB" dirty="0" smtClean="0"/>
          </a:p>
          <a:p>
            <a:r>
              <a:rPr lang="en-GB" dirty="0" smtClean="0"/>
              <a:t>Participants</a:t>
            </a:r>
          </a:p>
          <a:p>
            <a:pPr lvl="1"/>
            <a:r>
              <a:rPr lang="en-GB" dirty="0" smtClean="0"/>
              <a:t>10 women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8-04 at 13.33.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989" y="1484784"/>
            <a:ext cx="7794854" cy="4051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20113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Wilcoxon rank-sum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non-parametric equivalent of the independent </a:t>
            </a:r>
            <a:r>
              <a:rPr lang="en-US" i="1" dirty="0" smtClean="0"/>
              <a:t>t-test.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to test differences between two conditions in which different participants have been used.</a:t>
            </a:r>
          </a:p>
          <a:p>
            <a:pPr lvl="1"/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4" descr="Frank Wilcoxon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5214950"/>
            <a:ext cx="1928826" cy="155462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Doing Friedman’s ANOVA </a:t>
            </a:r>
            <a:r>
              <a:rPr lang="en-GB" dirty="0" smtClean="0"/>
              <a:t>Using </a:t>
            </a:r>
            <a:br>
              <a:rPr lang="en-GB" dirty="0" smtClean="0"/>
            </a:br>
            <a:r>
              <a:rPr lang="en-GB" dirty="0" smtClean="0"/>
              <a:t>R </a:t>
            </a:r>
            <a:r>
              <a:rPr lang="en-GB" dirty="0"/>
              <a:t>Commander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556792"/>
            <a:ext cx="5688632" cy="34563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Friedman’s ANOVA </a:t>
            </a:r>
            <a:r>
              <a:rPr lang="en-GB" dirty="0" smtClean="0"/>
              <a:t>Using</a:t>
            </a:r>
            <a:r>
              <a:rPr lang="en-GB" b="1" dirty="0" smtClean="0"/>
              <a:t> </a:t>
            </a:r>
            <a:r>
              <a:rPr lang="en-GB" b="1" dirty="0"/>
              <a:t>R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run the Friedman test we simply input the name of our </a:t>
            </a:r>
            <a:r>
              <a:rPr lang="en-GB" dirty="0" err="1"/>
              <a:t>dataframe</a:t>
            </a:r>
            <a:r>
              <a:rPr lang="en-GB" dirty="0"/>
              <a:t>, but within the </a:t>
            </a:r>
            <a:r>
              <a:rPr lang="en-GB" i="1" dirty="0" err="1"/>
              <a:t>as.matrix</a:t>
            </a:r>
            <a:r>
              <a:rPr lang="en-GB" i="1" dirty="0"/>
              <a:t>()</a:t>
            </a:r>
            <a:r>
              <a:rPr lang="en-GB" dirty="0"/>
              <a:t> function, which converts it to a matrix. In this example, we would execute:</a:t>
            </a:r>
          </a:p>
          <a:p>
            <a:pPr marL="457200" lvl="1" indent="0">
              <a:buNone/>
            </a:pPr>
            <a:r>
              <a:rPr lang="en-GB" dirty="0" err="1"/>
              <a:t>friedman.test</a:t>
            </a:r>
            <a:r>
              <a:rPr lang="en-GB" dirty="0"/>
              <a:t>(</a:t>
            </a:r>
            <a:r>
              <a:rPr lang="en-GB" dirty="0" err="1"/>
              <a:t>as.matrix</a:t>
            </a:r>
            <a:r>
              <a:rPr lang="en-GB" dirty="0"/>
              <a:t>(</a:t>
            </a:r>
            <a:r>
              <a:rPr lang="en-GB" dirty="0" err="1"/>
              <a:t>dietData</a:t>
            </a:r>
            <a:r>
              <a:rPr lang="en-GB" dirty="0"/>
              <a:t>))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from Friedman’s ANOVA</a:t>
            </a:r>
            <a:endParaRPr lang="en-GB" dirty="0"/>
          </a:p>
        </p:txBody>
      </p:sp>
      <p:pic>
        <p:nvPicPr>
          <p:cNvPr id="4" name="Picture 3" descr="Screen shot 2011-08-04 at 13.35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82" y="1988840"/>
            <a:ext cx="8182148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Post </a:t>
            </a:r>
            <a:r>
              <a:rPr lang="en-GB" i="1" dirty="0" smtClean="0"/>
              <a:t>Hoc </a:t>
            </a:r>
            <a:r>
              <a:rPr lang="en-GB" dirty="0" smtClean="0"/>
              <a:t>Tests for </a:t>
            </a:r>
            <a:br>
              <a:rPr lang="en-GB" dirty="0" smtClean="0"/>
            </a:br>
            <a:r>
              <a:rPr lang="en-GB" dirty="0" smtClean="0"/>
              <a:t>Friedman’s </a:t>
            </a:r>
            <a:r>
              <a:rPr lang="en-GB" dirty="0"/>
              <a:t>ANOVA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/>
              <a:t>the current data we would execute:</a:t>
            </a:r>
          </a:p>
          <a:p>
            <a:pPr marL="400050" lvl="1" indent="0">
              <a:buNone/>
            </a:pPr>
            <a:r>
              <a:rPr lang="en-GB" dirty="0" err="1"/>
              <a:t>friedmanmc</a:t>
            </a:r>
            <a:r>
              <a:rPr lang="en-GB" dirty="0"/>
              <a:t>(</a:t>
            </a:r>
            <a:r>
              <a:rPr lang="en-GB" dirty="0" err="1"/>
              <a:t>as.matrix</a:t>
            </a:r>
            <a:r>
              <a:rPr lang="en-GB" dirty="0"/>
              <a:t>(</a:t>
            </a:r>
            <a:r>
              <a:rPr lang="en-GB" dirty="0" err="1"/>
              <a:t>dietData</a:t>
            </a:r>
            <a:r>
              <a:rPr lang="en-GB" dirty="0"/>
              <a:t>)) </a:t>
            </a:r>
          </a:p>
        </p:txBody>
      </p:sp>
      <p:pic>
        <p:nvPicPr>
          <p:cNvPr id="4" name="Picture 3" descr="Screen shot 2011-08-04 at 13.36.4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99" y="3140968"/>
            <a:ext cx="806167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146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 smtClean="0"/>
              <a:t>Sum Up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When data violate the assumptions of parametric tests we can sometimes find a </a:t>
            </a:r>
            <a:r>
              <a:rPr lang="en-GB" dirty="0" smtClean="0"/>
              <a:t>non-parametric </a:t>
            </a:r>
            <a:r>
              <a:rPr lang="en-GB" dirty="0" smtClean="0"/>
              <a:t>equivalent</a:t>
            </a:r>
          </a:p>
          <a:p>
            <a:pPr lvl="1"/>
            <a:r>
              <a:rPr lang="en-GB" dirty="0" smtClean="0"/>
              <a:t>Usually based on analysing the ranked data</a:t>
            </a:r>
          </a:p>
          <a:p>
            <a:r>
              <a:rPr lang="en-GB" dirty="0" smtClean="0"/>
              <a:t>Wilcoxon rank-sum </a:t>
            </a:r>
            <a:r>
              <a:rPr lang="en-GB" dirty="0" smtClean="0"/>
              <a:t>test</a:t>
            </a:r>
            <a:endParaRPr lang="en-GB" dirty="0" smtClean="0"/>
          </a:p>
          <a:p>
            <a:pPr lvl="1"/>
            <a:r>
              <a:rPr lang="en-GB" dirty="0" smtClean="0"/>
              <a:t>Compares two independent groups of scores</a:t>
            </a:r>
          </a:p>
          <a:p>
            <a:r>
              <a:rPr lang="en-GB" dirty="0" smtClean="0"/>
              <a:t>Wilcoxon </a:t>
            </a:r>
            <a:r>
              <a:rPr lang="en-GB" dirty="0" smtClean="0"/>
              <a:t>signed-rank test</a:t>
            </a:r>
            <a:endParaRPr lang="en-GB" dirty="0" smtClean="0"/>
          </a:p>
          <a:p>
            <a:pPr lvl="1"/>
            <a:r>
              <a:rPr lang="en-GB" dirty="0" smtClean="0"/>
              <a:t>Compares two dependent groups of scores</a:t>
            </a:r>
          </a:p>
          <a:p>
            <a:r>
              <a:rPr lang="en-GB" dirty="0" err="1" smtClean="0"/>
              <a:t>Kruskal</a:t>
            </a:r>
            <a:r>
              <a:rPr lang="en-GB" dirty="0" smtClean="0"/>
              <a:t>–Wallis test</a:t>
            </a:r>
            <a:endParaRPr lang="en-GB" dirty="0" smtClean="0"/>
          </a:p>
          <a:p>
            <a:pPr lvl="1"/>
            <a:r>
              <a:rPr lang="en-GB" dirty="0" smtClean="0"/>
              <a:t>Compares </a:t>
            </a:r>
            <a:r>
              <a:rPr lang="en-GB" dirty="0" smtClean="0"/>
              <a:t>more than two </a:t>
            </a:r>
            <a:r>
              <a:rPr lang="en-GB" dirty="0" smtClean="0"/>
              <a:t>independent groups of scores</a:t>
            </a:r>
          </a:p>
          <a:p>
            <a:r>
              <a:rPr lang="en-GB" dirty="0" smtClean="0"/>
              <a:t>Friedman’s </a:t>
            </a:r>
            <a:r>
              <a:rPr lang="en-GB" dirty="0" smtClean="0"/>
              <a:t>test</a:t>
            </a:r>
            <a:endParaRPr lang="en-GB" dirty="0" smtClean="0"/>
          </a:p>
          <a:p>
            <a:pPr lvl="1"/>
            <a:r>
              <a:rPr lang="en-GB" dirty="0" smtClean="0"/>
              <a:t>Compares </a:t>
            </a:r>
            <a:r>
              <a:rPr lang="en-GB" smtClean="0"/>
              <a:t>more than </a:t>
            </a:r>
            <a:r>
              <a:rPr lang="en-GB" dirty="0" smtClean="0"/>
              <a:t>two</a:t>
            </a:r>
            <a:r>
              <a:rPr lang="en-GB" dirty="0" smtClean="0"/>
              <a:t> </a:t>
            </a:r>
            <a:r>
              <a:rPr lang="en-GB" dirty="0" smtClean="0"/>
              <a:t>dependent groups of scores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0"/>
            <a:ext cx="36766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Ranking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test works on the principle of ranking the data for each group: </a:t>
            </a:r>
          </a:p>
          <a:p>
            <a:pPr lvl="1"/>
            <a:r>
              <a:rPr lang="en-US" sz="2500" dirty="0" smtClean="0"/>
              <a:t>Lowest score = a rank of 1, </a:t>
            </a:r>
          </a:p>
          <a:p>
            <a:pPr lvl="1"/>
            <a:r>
              <a:rPr lang="en-US" sz="2500" dirty="0" smtClean="0"/>
              <a:t>Next highest score = a rank of 2, and so on. </a:t>
            </a:r>
          </a:p>
          <a:p>
            <a:pPr lvl="1"/>
            <a:r>
              <a:rPr lang="en-GB" sz="2500" dirty="0" smtClean="0"/>
              <a:t>Tied ranks are given the same rank: the average of the potential ranks.</a:t>
            </a:r>
            <a:endParaRPr lang="en-US" sz="2900" dirty="0" smtClean="0"/>
          </a:p>
          <a:p>
            <a:r>
              <a:rPr lang="en-GB" dirty="0" smtClean="0"/>
              <a:t>For an unequal group size</a:t>
            </a:r>
          </a:p>
          <a:p>
            <a:pPr lvl="1"/>
            <a:r>
              <a:rPr lang="en-GB" dirty="0" smtClean="0"/>
              <a:t> The test statistic (</a:t>
            </a:r>
            <a:r>
              <a:rPr lang="en-GB" i="1" dirty="0" smtClean="0"/>
              <a:t>Ws) = sum of ranks in the group that contains the least people.</a:t>
            </a:r>
          </a:p>
          <a:p>
            <a:r>
              <a:rPr lang="en-GB" dirty="0" smtClean="0"/>
              <a:t>For an equal group size</a:t>
            </a:r>
          </a:p>
          <a:p>
            <a:pPr lvl="1"/>
            <a:r>
              <a:rPr lang="en-GB" i="1" dirty="0" smtClean="0"/>
              <a:t> Ws  = the value of the smaller summed rank.</a:t>
            </a:r>
          </a:p>
          <a:p>
            <a:pPr lvl="1">
              <a:buNone/>
            </a:pPr>
            <a:endParaRPr lang="en-GB" i="1" dirty="0" smtClean="0"/>
          </a:p>
          <a:p>
            <a:r>
              <a:rPr lang="en-GB" dirty="0" smtClean="0"/>
              <a:t>Add up the ranks for the two groups and take the lowest of these sums to be our test statistic. </a:t>
            </a:r>
          </a:p>
          <a:p>
            <a:endParaRPr lang="en-GB" dirty="0" smtClean="0"/>
          </a:p>
          <a:p>
            <a:r>
              <a:rPr lang="en-US" dirty="0" smtClean="0"/>
              <a:t>The analysis is carried out on the ranks rather than the actual data.</a:t>
            </a:r>
          </a:p>
          <a:p>
            <a:pPr lvl="1"/>
            <a:endParaRPr lang="en-GB" i="1" dirty="0" smtClean="0"/>
          </a:p>
          <a:p>
            <a:endParaRPr lang="en-US" sz="29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 Andy Field\Desktop\Andy PPTs\colour_smart_alex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1214446" cy="16325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neurologist investigated the depressant effects of certain recreational drugs. </a:t>
            </a:r>
          </a:p>
          <a:p>
            <a:pPr lvl="1"/>
            <a:r>
              <a:rPr lang="en-US" dirty="0" smtClean="0"/>
              <a:t>Tested 20 </a:t>
            </a:r>
            <a:r>
              <a:rPr lang="en-US" dirty="0" smtClean="0"/>
              <a:t>clubbers.</a:t>
            </a:r>
            <a:endParaRPr lang="en-US" dirty="0" smtClean="0"/>
          </a:p>
          <a:p>
            <a:pPr lvl="1"/>
            <a:r>
              <a:rPr lang="en-US" dirty="0" smtClean="0"/>
              <a:t>10 were given an ecstasy tablet to take on a Saturday </a:t>
            </a:r>
            <a:r>
              <a:rPr lang="en-US" dirty="0" smtClean="0"/>
              <a:t>night.</a:t>
            </a:r>
            <a:endParaRPr lang="en-US" dirty="0" smtClean="0"/>
          </a:p>
          <a:p>
            <a:pPr lvl="1"/>
            <a:r>
              <a:rPr lang="en-US" dirty="0" smtClean="0"/>
              <a:t>10 were allowed to drink only alcohol. </a:t>
            </a:r>
          </a:p>
          <a:p>
            <a:pPr lvl="1"/>
            <a:r>
              <a:rPr lang="en-US" dirty="0" smtClean="0"/>
              <a:t>Levels of depression were measured using the Beck Depression Inventory (BDI) the day after and midweek.</a:t>
            </a:r>
          </a:p>
          <a:p>
            <a:endParaRPr lang="en-US" dirty="0" smtClean="0"/>
          </a:p>
          <a:p>
            <a:r>
              <a:rPr lang="en-US" dirty="0" smtClean="0"/>
              <a:t>Rank the data </a:t>
            </a:r>
            <a:r>
              <a:rPr lang="en-US" i="1" dirty="0" smtClean="0"/>
              <a:t>ignoring </a:t>
            </a:r>
            <a:r>
              <a:rPr lang="en-US" dirty="0" smtClean="0"/>
              <a:t>the group to which a person </a:t>
            </a:r>
            <a:r>
              <a:rPr lang="en-US" dirty="0" smtClean="0"/>
              <a:t>belonged. </a:t>
            </a:r>
            <a:endParaRPr lang="en-US" dirty="0" smtClean="0"/>
          </a:p>
          <a:p>
            <a:pPr lvl="1"/>
            <a:r>
              <a:rPr lang="en-US" dirty="0" smtClean="0"/>
              <a:t>A similar number of high and low ranks in each group </a:t>
            </a:r>
            <a:r>
              <a:rPr lang="en-GB" dirty="0" smtClean="0"/>
              <a:t>suggests depression levels do not differ between the groups.</a:t>
            </a:r>
          </a:p>
          <a:p>
            <a:pPr lvl="1"/>
            <a:r>
              <a:rPr lang="en-US" dirty="0" smtClean="0"/>
              <a:t>A greater number of high ranks in the ecstasy group than the alcohol group suggests the ecstasy group is more depressed than the alcohol group.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Ranking the Depression </a:t>
            </a:r>
            <a:r>
              <a:rPr lang="en-GB" dirty="0" smtClean="0"/>
              <a:t>Scores </a:t>
            </a:r>
            <a:r>
              <a:rPr lang="en-GB" dirty="0" smtClean="0"/>
              <a:t>for Wednesday and Sunday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10767" y="618135"/>
            <a:ext cx="4522464" cy="671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Provisional </a:t>
            </a:r>
            <a:r>
              <a:rPr lang="en-GB" dirty="0" smtClean="0"/>
              <a:t>Analysis</a:t>
            </a:r>
            <a:endParaRPr lang="en-GB" b="1" dirty="0"/>
          </a:p>
        </p:txBody>
      </p:sp>
      <p:pic>
        <p:nvPicPr>
          <p:cNvPr id="4" name="Picture 3" descr="Screen shot 2011-08-04 at 12.42.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79121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</a:t>
            </a:r>
            <a:r>
              <a:rPr lang="en-US" dirty="0" smtClean="0"/>
              <a:t>Analysis Using </a:t>
            </a:r>
            <a:br>
              <a:rPr lang="en-US" dirty="0" smtClean="0"/>
            </a:br>
            <a:r>
              <a:rPr lang="en-US" dirty="0" smtClean="0"/>
              <a:t>R </a:t>
            </a:r>
            <a:r>
              <a:rPr lang="en-US" dirty="0"/>
              <a:t>Commander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556792"/>
            <a:ext cx="6336703" cy="4824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450912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Nonparametric Tests menu </a:t>
            </a:r>
            <a:r>
              <a:rPr lang="en-GB" dirty="0"/>
              <a:t>in </a:t>
            </a:r>
            <a:endParaRPr lang="en-GB" dirty="0" smtClean="0"/>
          </a:p>
          <a:p>
            <a:r>
              <a:rPr lang="en-GB" dirty="0" smtClean="0"/>
              <a:t>R Commander </a:t>
            </a:r>
            <a:r>
              <a:rPr lang="en-GB" dirty="0"/>
              <a:t>and the dialog box for the Wilcoxon test for independent samples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745522290"/>
      </p:ext>
    </p:extLst>
  </p:cSld>
  <p:clrMapOvr>
    <a:masterClrMapping/>
  </p:clrMapOvr>
</p:sld>
</file>

<file path=ppt/theme/theme1.xml><?xml version="1.0" encoding="utf-8"?>
<a:theme xmlns:a="http://schemas.openxmlformats.org/drawingml/2006/main" name="DSUS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DSUS3</Template>
  <TotalTime>5117</TotalTime>
  <Words>1741</Words>
  <Application>Microsoft Office PowerPoint</Application>
  <PresentationFormat>On-screen Show (4:3)</PresentationFormat>
  <Paragraphs>186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DSUS3</vt:lpstr>
      <vt:lpstr>Non-parametric Tests</vt:lpstr>
      <vt:lpstr>Aims</vt:lpstr>
      <vt:lpstr>When to Use Nonparametric Tests</vt:lpstr>
      <vt:lpstr>The Wilcoxon rank-sum test</vt:lpstr>
      <vt:lpstr>Ranking Data</vt:lpstr>
      <vt:lpstr>An Example</vt:lpstr>
      <vt:lpstr>Ranking the Depression Scores for Wednesday and Sunday</vt:lpstr>
      <vt:lpstr>Provisional Analysis</vt:lpstr>
      <vt:lpstr>Running the Analysis Using  R Commander </vt:lpstr>
      <vt:lpstr>Running the Analysis Using R </vt:lpstr>
      <vt:lpstr>Running the Analysis Using R </vt:lpstr>
      <vt:lpstr>Output from the Wilcoxon Rank-Sum Test </vt:lpstr>
      <vt:lpstr>Reporting the Results</vt:lpstr>
      <vt:lpstr>Comparing Two Related Conditions: the Wilcoxon Signed-Rank Test </vt:lpstr>
      <vt:lpstr>Ranking Data in the Wilcoxon signed-rank test</vt:lpstr>
      <vt:lpstr>Running the Analysis Using  R Commander </vt:lpstr>
      <vt:lpstr>Running the Analysis Using R Commander </vt:lpstr>
      <vt:lpstr>Running the Analysis Using R </vt:lpstr>
      <vt:lpstr>Running the Analysis Using R </vt:lpstr>
      <vt:lpstr>Output</vt:lpstr>
      <vt:lpstr>Reporting the results </vt:lpstr>
      <vt:lpstr>Differences between Several Independent Groups: the Kruskal–Wallis test </vt:lpstr>
      <vt:lpstr>Kruskal–Wallis Theory</vt:lpstr>
      <vt:lpstr>Example</vt:lpstr>
      <vt:lpstr>Data for the Soya Example with Ranks</vt:lpstr>
      <vt:lpstr>Provisional Analysis</vt:lpstr>
      <vt:lpstr>Doing the Kruskal–Wallis Test Using  R Commander </vt:lpstr>
      <vt:lpstr>Doing the Kruskal–Wallis Test  Using R </vt:lpstr>
      <vt:lpstr>Output from the Kruskal–Wallis test</vt:lpstr>
      <vt:lpstr>Boxplot for the Sperm Counts of Individuals Eating Different Numbers of Soya Meals per Week</vt:lpstr>
      <vt:lpstr>Post Hoc Tests for the Kruskal–Wallis Test</vt:lpstr>
      <vt:lpstr>Post Hoc Tests for the Kruskal–Wallis Test</vt:lpstr>
      <vt:lpstr>Output</vt:lpstr>
      <vt:lpstr>Testing for Trends: the Jonckheere–Terpstra Test</vt:lpstr>
      <vt:lpstr>Jonckheere–Terpstra Test Using R</vt:lpstr>
      <vt:lpstr>Differences between Several Related Groups: Friedman’s ANOVA</vt:lpstr>
      <vt:lpstr>Theory of Friedman’s ANOVA </vt:lpstr>
      <vt:lpstr>Example</vt:lpstr>
      <vt:lpstr>Slide 39</vt:lpstr>
      <vt:lpstr>Doing Friedman’s ANOVA Using  R Commander </vt:lpstr>
      <vt:lpstr>Friedman’s ANOVA Using R </vt:lpstr>
      <vt:lpstr>Output from Friedman’s ANOVA</vt:lpstr>
      <vt:lpstr>Post Hoc Tests for  Friedman’s ANOVA </vt:lpstr>
      <vt:lpstr>To Sum Up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Nonparametric Tests</dc:title>
  <dc:creator>Dr. Andy Field</dc:creator>
  <cp:lastModifiedBy>Richard Leigh</cp:lastModifiedBy>
  <cp:revision>525</cp:revision>
  <dcterms:created xsi:type="dcterms:W3CDTF">2010-01-11T09:21:52Z</dcterms:created>
  <dcterms:modified xsi:type="dcterms:W3CDTF">2011-11-04T09:21:25Z</dcterms:modified>
</cp:coreProperties>
</file>